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handoutMasterIdLst>
    <p:handoutMasterId r:id="rId20"/>
  </p:handoutMasterIdLst>
  <p:sldIdLst>
    <p:sldId id="256" r:id="rId2"/>
    <p:sldId id="422" r:id="rId3"/>
    <p:sldId id="443" r:id="rId4"/>
    <p:sldId id="442" r:id="rId5"/>
    <p:sldId id="431" r:id="rId6"/>
    <p:sldId id="433" r:id="rId7"/>
    <p:sldId id="434" r:id="rId8"/>
    <p:sldId id="435" r:id="rId9"/>
    <p:sldId id="436" r:id="rId10"/>
    <p:sldId id="437" r:id="rId11"/>
    <p:sldId id="438" r:id="rId12"/>
    <p:sldId id="439" r:id="rId13"/>
    <p:sldId id="440" r:id="rId14"/>
    <p:sldId id="441" r:id="rId15"/>
    <p:sldId id="444" r:id="rId16"/>
    <p:sldId id="445" r:id="rId17"/>
    <p:sldId id="430" r:id="rId18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294" autoAdjust="0"/>
  </p:normalViewPr>
  <p:slideViewPr>
    <p:cSldViewPr>
      <p:cViewPr varScale="1">
        <p:scale>
          <a:sx n="67" d="100"/>
          <a:sy n="67" d="100"/>
        </p:scale>
        <p:origin x="-101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8B18A4-7DB8-4F03-A5C6-F95DBF67DF8A}" type="datetimeFigureOut">
              <a:rPr lang="pt-BR" smtClean="0"/>
              <a:pPr/>
              <a:t>24/06/2020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628EE2B-7E78-4F6B-91AD-4E78637095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75D09BD-165D-40A3-A0BF-F553DD17A203}" type="datetimeFigureOut">
              <a:rPr lang="pt-BR" smtClean="0"/>
              <a:pPr/>
              <a:t>24/06/2020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200D5C-386F-4C18-9417-339EB16B7FC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07766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3A50-A4A8-42C1-B744-11D2AF5ED854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D1FE-8950-4D57-B31C-ECDEB9075F45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3DA6-A8D7-4ECE-A519-56E23437ECA6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15EE-80EC-4101-AFC8-8981C7D0CA1B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E357-5FED-433A-B277-CE163FD78AE3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3DA-2946-4EFB-9AAC-8C9E5137CE9F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5BA-B132-4169-97A4-2C4B35B6F0C3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4C3E-5BE0-4FC9-AEA6-343A4DA4343E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AD5D-310E-44B0-91D7-842A72C20B10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2BCF-1392-416D-BB83-A83CDF482073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F197-3D0B-4DC9-A37A-FC17DF326BF1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1217-EB18-4F1D-BCCA-6E9CA42797EE}" type="datetime1">
              <a:rPr lang="pt-BR" smtClean="0"/>
              <a:pPr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79376" y="404664"/>
            <a:ext cx="1130525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7852" y="5101116"/>
            <a:ext cx="7416824" cy="70414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Gerador de Funções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53958" y="5749642"/>
            <a:ext cx="3082202" cy="550912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5949280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1</a:t>
            </a:fld>
            <a:endParaRPr lang="pt-BR" dirty="0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9576" y="620688"/>
            <a:ext cx="3240360" cy="936104"/>
          </a:xfrm>
          <a:prstGeom prst="rect">
            <a:avLst/>
          </a:prstGeom>
        </p:spPr>
      </p:pic>
      <p:pic>
        <p:nvPicPr>
          <p:cNvPr id="13" name="Imagem 12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672" y="1700808"/>
            <a:ext cx="5950320" cy="316835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b="1" dirty="0">
                <a:solidFill>
                  <a:srgbClr val="FF0000"/>
                </a:solidFill>
              </a:rPr>
              <a:t>Introdução:</a:t>
            </a:r>
          </a:p>
          <a:p>
            <a:pPr marL="457200" indent="-457200" algn="just"/>
            <a:r>
              <a:rPr lang="pt-BR" sz="1600" dirty="0"/>
              <a:t>        </a:t>
            </a:r>
            <a:r>
              <a:rPr lang="pt-BR" sz="1600" dirty="0" smtClean="0"/>
              <a:t> </a:t>
            </a:r>
            <a:r>
              <a:rPr lang="pt-BR" dirty="0" smtClean="0"/>
              <a:t>O </a:t>
            </a:r>
            <a:r>
              <a:rPr lang="pt-BR" dirty="0"/>
              <a:t>que é um </a:t>
            </a:r>
            <a:r>
              <a:rPr lang="pt-BR" dirty="0" smtClean="0"/>
              <a:t>Gerador de Funções e </a:t>
            </a:r>
            <a:r>
              <a:rPr lang="pt-BR" dirty="0"/>
              <a:t>para que serve?</a:t>
            </a:r>
          </a:p>
          <a:p>
            <a:pPr marL="457200" indent="-457200" algn="just"/>
            <a:r>
              <a:rPr lang="pt-BR" dirty="0"/>
              <a:t> </a:t>
            </a:r>
            <a:r>
              <a:rPr lang="pt-BR" dirty="0" smtClean="0"/>
              <a:t>       É um aparelho </a:t>
            </a:r>
            <a:r>
              <a:rPr lang="pt-BR" dirty="0" smtClean="0"/>
              <a:t>utilizado </a:t>
            </a:r>
            <a:r>
              <a:rPr lang="pt-BR" dirty="0" smtClean="0"/>
              <a:t>para gerar sinais elétricos de formas de </a:t>
            </a:r>
            <a:r>
              <a:rPr lang="pt-BR" dirty="0" smtClean="0"/>
              <a:t>ondas, de</a:t>
            </a:r>
            <a:r>
              <a:rPr lang="pt-BR" dirty="0" smtClean="0"/>
              <a:t> frequências (de alguns Hz </a:t>
            </a:r>
            <a:r>
              <a:rPr lang="pt-BR" dirty="0" smtClean="0"/>
              <a:t>à</a:t>
            </a:r>
            <a:r>
              <a:rPr lang="pt-BR" dirty="0" smtClean="0"/>
              <a:t> </a:t>
            </a:r>
            <a:r>
              <a:rPr lang="pt-BR" dirty="0" smtClean="0"/>
              <a:t>dezenas </a:t>
            </a:r>
            <a:r>
              <a:rPr lang="pt-BR" dirty="0" smtClean="0"/>
              <a:t>de</a:t>
            </a:r>
          </a:p>
          <a:p>
            <a:pPr marL="457200" indent="-457200" algn="just"/>
            <a:r>
              <a:rPr lang="pt-BR" dirty="0" smtClean="0"/>
              <a:t> </a:t>
            </a:r>
            <a:r>
              <a:rPr lang="pt-BR" dirty="0" smtClean="0"/>
              <a:t>       </a:t>
            </a:r>
            <a:r>
              <a:rPr lang="pt-BR" dirty="0" smtClean="0"/>
              <a:t>MHz</a:t>
            </a:r>
            <a:r>
              <a:rPr lang="pt-BR" dirty="0" smtClean="0"/>
              <a:t>) e </a:t>
            </a:r>
            <a:r>
              <a:rPr lang="pt-BR" dirty="0" smtClean="0"/>
              <a:t>de amplitude</a:t>
            </a:r>
            <a:r>
              <a:rPr lang="pt-BR" dirty="0" smtClean="0"/>
              <a:t> (</a:t>
            </a:r>
            <a:r>
              <a:rPr lang="pt-BR" dirty="0" smtClean="0"/>
              <a:t>tensão – Volts de pico a pico).</a:t>
            </a:r>
          </a:p>
          <a:p>
            <a:pPr marL="457200" indent="-457200" algn="just"/>
            <a:r>
              <a:rPr lang="pt-BR" dirty="0" smtClean="0"/>
              <a:t>        Seu </a:t>
            </a:r>
            <a:r>
              <a:rPr lang="pt-BR" dirty="0" smtClean="0"/>
              <a:t>princípio de funcionamento </a:t>
            </a:r>
            <a:r>
              <a:rPr lang="pt-BR" dirty="0" smtClean="0"/>
              <a:t>é </a:t>
            </a:r>
            <a:r>
              <a:rPr lang="pt-BR" dirty="0" smtClean="0"/>
              <a:t>baseado em circuitos eletrônicos osciladores, filtros e </a:t>
            </a:r>
            <a:r>
              <a:rPr lang="pt-BR" dirty="0" smtClean="0"/>
              <a:t>amplificadores.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" name="Imagem 9" descr="Gerador de funções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9456" y="3645024"/>
            <a:ext cx="4608512" cy="194463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1" name="Imagem 10" descr="gerador-de-funcoes-digital-mfg-4201a-minip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60096" y="3284984"/>
            <a:ext cx="3914775" cy="284797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b="1" dirty="0">
                <a:solidFill>
                  <a:srgbClr val="FF0000"/>
                </a:solidFill>
              </a:rPr>
              <a:t>Introdução:</a:t>
            </a:r>
          </a:p>
          <a:p>
            <a:pPr marL="457200" indent="-457200" algn="just"/>
            <a:r>
              <a:rPr lang="pt-BR" sz="1600" dirty="0"/>
              <a:t>        </a:t>
            </a:r>
            <a:r>
              <a:rPr lang="pt-BR" sz="1600" dirty="0" smtClean="0"/>
              <a:t> </a:t>
            </a:r>
            <a:r>
              <a:rPr lang="pt-BR" dirty="0" smtClean="0"/>
              <a:t> </a:t>
            </a:r>
            <a:r>
              <a:rPr lang="pt-BR" dirty="0" smtClean="0"/>
              <a:t>Existem no mercado diversos modelos, com ou sem display de marcação da frequência de saída.</a:t>
            </a:r>
          </a:p>
          <a:p>
            <a:pPr marL="457200" indent="-457200" algn="just"/>
            <a:r>
              <a:rPr lang="pt-BR" dirty="0" smtClean="0"/>
              <a:t> </a:t>
            </a:r>
            <a:r>
              <a:rPr lang="pt-BR" dirty="0" smtClean="0"/>
              <a:t>        São </a:t>
            </a:r>
            <a:r>
              <a:rPr lang="pt-BR" dirty="0" smtClean="0"/>
              <a:t>muito utilizados em laboratórios de eletrônica como fonte de sinal para teste e calibração de diversos </a:t>
            </a:r>
          </a:p>
          <a:p>
            <a:pPr marL="457200" indent="-457200" algn="just"/>
            <a:r>
              <a:rPr lang="pt-BR" dirty="0" smtClean="0"/>
              <a:t>        </a:t>
            </a:r>
            <a:r>
              <a:rPr lang="pt-BR" dirty="0" smtClean="0"/>
              <a:t> equipamentos </a:t>
            </a:r>
            <a:r>
              <a:rPr lang="pt-BR" dirty="0" smtClean="0"/>
              <a:t>eletrônicos.</a:t>
            </a:r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4" name="Imagem 13" descr="Gerador de funçõ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4032" y="4149080"/>
            <a:ext cx="5112568" cy="199375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7" name="Imagem 16" descr="Analogico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5400" y="2636912"/>
            <a:ext cx="5235286" cy="208823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861678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 smtClean="0">
                <a:solidFill>
                  <a:srgbClr val="FF0000"/>
                </a:solidFill>
              </a:rPr>
              <a:t>Características do Gerador Funções:</a:t>
            </a:r>
          </a:p>
          <a:p>
            <a:pPr marL="457200" indent="-457200" algn="just"/>
            <a:r>
              <a:rPr lang="pt-BR" sz="2000" dirty="0" smtClean="0"/>
              <a:t>        </a:t>
            </a:r>
            <a:r>
              <a:rPr lang="pt-BR" sz="2000" dirty="0" smtClean="0"/>
              <a:t> </a:t>
            </a:r>
            <a:r>
              <a:rPr lang="pt-BR" dirty="0" smtClean="0"/>
              <a:t>Suas </a:t>
            </a:r>
            <a:r>
              <a:rPr lang="pt-BR" dirty="0" smtClean="0"/>
              <a:t>características fundamentais são:</a:t>
            </a:r>
          </a:p>
          <a:p>
            <a:pPr marL="457200" indent="-457200" algn="just"/>
            <a:endParaRPr lang="pt-BR" dirty="0" smtClean="0"/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 smtClean="0"/>
              <a:t>Tipos de sinais fornecidos;</a:t>
            </a:r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 smtClean="0"/>
              <a:t>Faixa de Frequência;</a:t>
            </a:r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 smtClean="0"/>
              <a:t>Tensão máxima de pico à </a:t>
            </a:r>
            <a:r>
              <a:rPr lang="pt-BR" dirty="0" smtClean="0"/>
              <a:t>pico (</a:t>
            </a:r>
            <a:r>
              <a:rPr lang="pt-BR" dirty="0" err="1" smtClean="0"/>
              <a:t>Vpp</a:t>
            </a:r>
            <a:r>
              <a:rPr lang="pt-BR" dirty="0" smtClean="0"/>
              <a:t>);</a:t>
            </a:r>
            <a:endParaRPr lang="pt-BR" dirty="0" smtClean="0"/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 smtClean="0"/>
              <a:t>Impedância de </a:t>
            </a:r>
            <a:r>
              <a:rPr lang="pt-BR" dirty="0" smtClean="0"/>
              <a:t>saída.</a:t>
            </a:r>
            <a:r>
              <a:rPr lang="pt-BR" dirty="0" smtClean="0"/>
              <a:t>	 </a:t>
            </a:r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3872" y="2852936"/>
            <a:ext cx="4419600" cy="303847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 smtClean="0">
                <a:solidFill>
                  <a:srgbClr val="FF0000"/>
                </a:solidFill>
              </a:rPr>
              <a:t>Características do Gerador Funções - Tipo de </a:t>
            </a:r>
            <a:r>
              <a:rPr lang="pt-BR" sz="2400" b="1" dirty="0" smtClean="0">
                <a:solidFill>
                  <a:srgbClr val="FF0000"/>
                </a:solidFill>
              </a:rPr>
              <a:t>sinais fornecidos</a:t>
            </a:r>
            <a:r>
              <a:rPr lang="pt-BR" sz="2400" b="1" dirty="0" smtClean="0">
                <a:solidFill>
                  <a:srgbClr val="FF0000"/>
                </a:solidFill>
              </a:rPr>
              <a:t>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 O gerador de funções gera sinais </a:t>
            </a:r>
            <a:r>
              <a:rPr lang="pt-BR" dirty="0" smtClean="0"/>
              <a:t> de ondas </a:t>
            </a:r>
            <a:r>
              <a:rPr lang="pt-BR" dirty="0" err="1" smtClean="0"/>
              <a:t>senoidais</a:t>
            </a:r>
            <a:r>
              <a:rPr lang="pt-BR" dirty="0" smtClean="0"/>
              <a:t>, </a:t>
            </a:r>
            <a:r>
              <a:rPr lang="pt-BR" dirty="0" smtClean="0"/>
              <a:t>ondas quadradas</a:t>
            </a:r>
            <a:r>
              <a:rPr lang="pt-BR" dirty="0" smtClean="0"/>
              <a:t>, </a:t>
            </a:r>
            <a:r>
              <a:rPr lang="pt-BR" dirty="0" smtClean="0"/>
              <a:t>ondas triangulares</a:t>
            </a:r>
            <a:r>
              <a:rPr lang="pt-BR" dirty="0" smtClean="0"/>
              <a:t> e ondas</a:t>
            </a:r>
            <a:r>
              <a:rPr lang="pt-BR" dirty="0" smtClean="0"/>
              <a:t> </a:t>
            </a:r>
            <a:r>
              <a:rPr lang="pt-BR" dirty="0" smtClean="0"/>
              <a:t>dente de </a:t>
            </a:r>
            <a:r>
              <a:rPr lang="pt-BR" dirty="0" smtClean="0"/>
              <a:t> </a:t>
            </a:r>
          </a:p>
          <a:p>
            <a:pPr marL="457200" indent="-457200" algn="just"/>
            <a:r>
              <a:rPr lang="pt-BR" dirty="0" smtClean="0"/>
              <a:t> </a:t>
            </a:r>
            <a:r>
              <a:rPr lang="pt-BR" dirty="0" smtClean="0"/>
              <a:t>         </a:t>
            </a:r>
            <a:r>
              <a:rPr lang="pt-BR" dirty="0" smtClean="0"/>
              <a:t>serra</a:t>
            </a:r>
            <a:r>
              <a:rPr lang="pt-BR" dirty="0" smtClean="0"/>
              <a:t>, com </a:t>
            </a:r>
            <a:r>
              <a:rPr lang="pt-BR" dirty="0" smtClean="0"/>
              <a:t>frequências variáveis.</a:t>
            </a:r>
            <a:endParaRPr lang="pt-BR" dirty="0" smtClean="0"/>
          </a:p>
          <a:p>
            <a:pPr marL="457200" indent="-457200" algn="just"/>
            <a:r>
              <a:rPr lang="pt-BR" dirty="0" smtClean="0"/>
              <a:t>	 Normalmente sua utilização é conjunta com o osciloscópio, com o qual se pode verificar as suas formas de ondas,  </a:t>
            </a:r>
          </a:p>
          <a:p>
            <a:pPr marL="457200" indent="-457200" algn="just"/>
            <a:r>
              <a:rPr lang="pt-BR" dirty="0" smtClean="0"/>
              <a:t>          </a:t>
            </a:r>
            <a:r>
              <a:rPr lang="pt-BR" dirty="0" smtClean="0"/>
              <a:t>períodos e respectivas </a:t>
            </a:r>
            <a:r>
              <a:rPr lang="pt-BR" dirty="0" smtClean="0"/>
              <a:t>frequências. </a:t>
            </a:r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4" name="Imagem 13" descr="gerador-de-funções-destqu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3712" y="2564904"/>
            <a:ext cx="5256584" cy="3660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 smtClean="0">
                <a:solidFill>
                  <a:srgbClr val="FF0000"/>
                </a:solidFill>
              </a:rPr>
              <a:t>Características do Gerador Funções - Faixas de Frequência: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 </a:t>
            </a:r>
            <a:r>
              <a:rPr lang="pt-BR" dirty="0" smtClean="0"/>
              <a:t>O gerador </a:t>
            </a:r>
            <a:r>
              <a:rPr lang="pt-BR" dirty="0" smtClean="0"/>
              <a:t>de funções fornece sinais desde 1Hz à </a:t>
            </a:r>
            <a:r>
              <a:rPr lang="pt-BR" dirty="0" smtClean="0"/>
              <a:t>vários </a:t>
            </a:r>
            <a:r>
              <a:rPr lang="pt-BR" dirty="0" smtClean="0"/>
              <a:t>MHz.</a:t>
            </a:r>
          </a:p>
          <a:p>
            <a:pPr marL="457200" indent="-457200" algn="just"/>
            <a:r>
              <a:rPr lang="pt-BR" dirty="0" smtClean="0"/>
              <a:t>          Os manuais dos fabricantes informam a faixa de frequência que o equipamento pode fornecer.</a:t>
            </a:r>
          </a:p>
          <a:p>
            <a:pPr marL="457200" indent="-457200" algn="just"/>
            <a:r>
              <a:rPr lang="pt-BR" dirty="0" smtClean="0"/>
              <a:t>          Um modelo típico é o gerador de funções que fornece faixa de 1Hz à </a:t>
            </a:r>
            <a:r>
              <a:rPr lang="pt-BR" dirty="0" smtClean="0"/>
              <a:t>20MHz</a:t>
            </a:r>
            <a:r>
              <a:rPr lang="pt-BR" dirty="0" smtClean="0"/>
              <a:t>. </a:t>
            </a:r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8" name="Imagem 7" descr="unnam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3712" y="2348880"/>
            <a:ext cx="4464496" cy="351579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 smtClean="0">
                <a:solidFill>
                  <a:srgbClr val="FF0000"/>
                </a:solidFill>
              </a:rPr>
              <a:t>Características do Gerador Funções - Tensão máxima de pico à </a:t>
            </a:r>
            <a:r>
              <a:rPr lang="pt-BR" sz="2400" b="1" dirty="0" smtClean="0">
                <a:solidFill>
                  <a:srgbClr val="FF0000"/>
                </a:solidFill>
              </a:rPr>
              <a:t>pico (</a:t>
            </a:r>
            <a:r>
              <a:rPr lang="pt-BR" sz="2400" b="1" dirty="0" err="1" smtClean="0">
                <a:solidFill>
                  <a:srgbClr val="FF0000"/>
                </a:solidFill>
              </a:rPr>
              <a:t>Vpp</a:t>
            </a:r>
            <a:r>
              <a:rPr lang="pt-BR" sz="2400" b="1" dirty="0" smtClean="0">
                <a:solidFill>
                  <a:srgbClr val="FF0000"/>
                </a:solidFill>
              </a:rPr>
              <a:t>):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 A tensão máxima de pico </a:t>
            </a:r>
            <a:r>
              <a:rPr lang="pt-BR" dirty="0" smtClean="0"/>
              <a:t>à </a:t>
            </a:r>
            <a:r>
              <a:rPr lang="pt-BR" dirty="0" smtClean="0"/>
              <a:t>pico é o valor máximo </a:t>
            </a:r>
            <a:r>
              <a:rPr lang="pt-BR" dirty="0" smtClean="0"/>
              <a:t>de </a:t>
            </a:r>
            <a:r>
              <a:rPr lang="pt-BR" dirty="0" smtClean="0"/>
              <a:t>amplitude do sinal, que o gerador pode fornecer. </a:t>
            </a:r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" name="Imagem 9" descr="Vppma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52" y="1844824"/>
            <a:ext cx="6984776" cy="430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 smtClean="0">
                <a:solidFill>
                  <a:srgbClr val="FF0000"/>
                </a:solidFill>
              </a:rPr>
              <a:t>Características do Gerador Funções - Impedância de saída: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 É a impedância que o gerador de funções apresenta entre os terminais de saída, podendo ser:</a:t>
            </a:r>
          </a:p>
          <a:p>
            <a:pPr marL="457200" indent="-457200" algn="just"/>
            <a:endParaRPr lang="pt-BR" dirty="0" smtClean="0"/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pt-BR" i="1" dirty="0" smtClean="0"/>
              <a:t>Alta impedância de </a:t>
            </a:r>
            <a:r>
              <a:rPr lang="pt-BR" i="1" dirty="0" smtClean="0"/>
              <a:t>saída</a:t>
            </a:r>
            <a:r>
              <a:rPr lang="pt-BR" dirty="0" smtClean="0"/>
              <a:t>:</a:t>
            </a:r>
            <a:r>
              <a:rPr lang="pt-BR" dirty="0" smtClean="0"/>
              <a:t> </a:t>
            </a:r>
            <a:r>
              <a:rPr lang="pt-BR" dirty="0" smtClean="0"/>
              <a:t>D</a:t>
            </a:r>
            <a:r>
              <a:rPr lang="pt-BR" dirty="0" smtClean="0"/>
              <a:t>estinados </a:t>
            </a:r>
            <a:r>
              <a:rPr lang="pt-BR" dirty="0" smtClean="0"/>
              <a:t>a circuitos </a:t>
            </a:r>
            <a:r>
              <a:rPr lang="pt-BR" dirty="0" smtClean="0"/>
              <a:t>valvulados</a:t>
            </a:r>
            <a:r>
              <a:rPr lang="pt-BR" dirty="0" smtClean="0"/>
              <a:t>.</a:t>
            </a:r>
            <a:r>
              <a:rPr lang="pt-BR" dirty="0" smtClean="0"/>
              <a:t> Geralmente da ordem de K</a:t>
            </a:r>
            <a:r>
              <a:rPr lang="el-GR" dirty="0" smtClean="0"/>
              <a:t>Ω</a:t>
            </a:r>
            <a:r>
              <a:rPr lang="pt-BR" dirty="0" smtClean="0"/>
              <a:t> ou M</a:t>
            </a:r>
            <a:r>
              <a:rPr lang="el-GR" dirty="0" smtClean="0"/>
              <a:t>Ω</a:t>
            </a:r>
            <a:r>
              <a:rPr lang="pt-BR" dirty="0" smtClean="0"/>
              <a:t>;</a:t>
            </a:r>
            <a:endParaRPr lang="pt-BR" dirty="0" smtClean="0"/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pt-BR" i="1" dirty="0" smtClean="0"/>
              <a:t>Média impedância de </a:t>
            </a:r>
            <a:r>
              <a:rPr lang="pt-BR" i="1" dirty="0" smtClean="0"/>
              <a:t>saída:</a:t>
            </a:r>
            <a:r>
              <a:rPr lang="pt-BR" dirty="0" smtClean="0"/>
              <a:t> Destinados </a:t>
            </a:r>
            <a:r>
              <a:rPr lang="pt-BR" dirty="0" smtClean="0"/>
              <a:t>a </a:t>
            </a:r>
            <a:r>
              <a:rPr lang="pt-BR" dirty="0" smtClean="0"/>
              <a:t>circuitos </a:t>
            </a:r>
            <a:r>
              <a:rPr lang="pt-BR" dirty="0" smtClean="0"/>
              <a:t>transistorizados. Geralmente da ordem de 600</a:t>
            </a:r>
            <a:r>
              <a:rPr lang="el-GR" dirty="0" smtClean="0"/>
              <a:t>Ω</a:t>
            </a:r>
            <a:r>
              <a:rPr lang="pt-BR" dirty="0" smtClean="0"/>
              <a:t>;</a:t>
            </a:r>
            <a:endParaRPr lang="pt-BR" dirty="0" smtClean="0"/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pt-BR" i="1" dirty="0" smtClean="0"/>
              <a:t>Baixa </a:t>
            </a:r>
            <a:r>
              <a:rPr lang="pt-BR" i="1" dirty="0" smtClean="0"/>
              <a:t>impedância</a:t>
            </a:r>
            <a:r>
              <a:rPr lang="pt-BR" dirty="0" smtClean="0"/>
              <a:t>: Destinados a </a:t>
            </a:r>
            <a:r>
              <a:rPr lang="pt-BR" dirty="0" smtClean="0"/>
              <a:t>trabalhos </a:t>
            </a:r>
            <a:r>
              <a:rPr lang="pt-BR" dirty="0" smtClean="0"/>
              <a:t>em circuitos digitais. Geralmente da ordem de 50</a:t>
            </a:r>
            <a:r>
              <a:rPr lang="el-GR" dirty="0" smtClean="0"/>
              <a:t>Ω</a:t>
            </a:r>
            <a:r>
              <a:rPr lang="pt-BR" dirty="0" smtClean="0"/>
              <a:t>.</a:t>
            </a:r>
          </a:p>
          <a:p>
            <a:pPr marL="914400" lvl="1" indent="-457200" algn="just">
              <a:buFont typeface="Arial" pitchFamily="34" charset="0"/>
              <a:buChar char="•"/>
            </a:pPr>
            <a:endParaRPr lang="pt-BR" dirty="0" smtClean="0"/>
          </a:p>
          <a:p>
            <a:pPr marL="914400" lvl="1" indent="-457200" algn="just"/>
            <a:r>
              <a:rPr lang="pt-BR" dirty="0" smtClean="0"/>
              <a:t>   </a:t>
            </a:r>
            <a:r>
              <a:rPr lang="pt-BR" dirty="0" smtClean="0"/>
              <a:t>Co</a:t>
            </a:r>
            <a:r>
              <a:rPr lang="pt-BR" dirty="0" smtClean="0"/>
              <a:t>nhecendo-se </a:t>
            </a:r>
            <a:r>
              <a:rPr lang="pt-BR" dirty="0" smtClean="0"/>
              <a:t>as características do gerador de funções, </a:t>
            </a:r>
            <a:r>
              <a:rPr lang="pt-BR" dirty="0" smtClean="0"/>
              <a:t>é possível obter se </a:t>
            </a:r>
            <a:r>
              <a:rPr lang="pt-BR" dirty="0" smtClean="0"/>
              <a:t>a </a:t>
            </a:r>
            <a:r>
              <a:rPr lang="pt-BR" dirty="0" smtClean="0"/>
              <a:t>máxima transferência </a:t>
            </a:r>
            <a:r>
              <a:rPr lang="pt-BR" dirty="0" smtClean="0"/>
              <a:t>de potência </a:t>
            </a:r>
            <a:endParaRPr lang="pt-BR" dirty="0" smtClean="0"/>
          </a:p>
          <a:p>
            <a:pPr marL="914400" lvl="1" indent="-457200" algn="just"/>
            <a:r>
              <a:rPr lang="pt-BR" dirty="0" smtClean="0"/>
              <a:t> </a:t>
            </a:r>
            <a:r>
              <a:rPr lang="pt-BR" dirty="0" smtClean="0"/>
              <a:t>  </a:t>
            </a:r>
            <a:r>
              <a:rPr lang="pt-BR" dirty="0" smtClean="0"/>
              <a:t>entre </a:t>
            </a:r>
            <a:r>
              <a:rPr lang="pt-BR" dirty="0" smtClean="0"/>
              <a:t>gerador e carga.</a:t>
            </a:r>
            <a:endParaRPr lang="pt-BR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8" name="Imagem 7" descr="images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11824" y="3789040"/>
            <a:ext cx="4032448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Dispositivos de Controle: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  <a:r>
              <a:rPr lang="pt-BR" dirty="0" smtClean="0"/>
              <a:t>O Gerador de Funções possui uma série de dispositivos de controles, destinados a ajustar o trabalho à ser realizado.</a:t>
            </a:r>
          </a:p>
          <a:p>
            <a:pPr marL="457200" indent="-457200" algn="just"/>
            <a:r>
              <a:rPr lang="pt-BR" dirty="0" smtClean="0"/>
              <a:t> </a:t>
            </a:r>
            <a:r>
              <a:rPr lang="pt-BR" dirty="0" smtClean="0"/>
              <a:t>        Nos modelos analógicos temos um painel de controle semelhante a este: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Gerador de funçõ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1624" y="2282277"/>
            <a:ext cx="7632848" cy="3955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Dispositivos de Controle: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  <a:r>
              <a:rPr lang="pt-BR" dirty="0" smtClean="0"/>
              <a:t>1. Chave Liga-Desliga: Destinada a energizar e desenergizar o instrumento.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Dispositivos de controle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52" y="1844824"/>
            <a:ext cx="81534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Dispositivos de Controle: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  <a:r>
              <a:rPr lang="pt-BR" dirty="0" smtClean="0"/>
              <a:t>2. Chave seletora de sinal ou função: Seleciona a forma de onda do sinal de saída.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Dispositivos de controle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1544" y="1844824"/>
            <a:ext cx="81534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Dispositivos de Controle: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  <a:r>
              <a:rPr lang="pt-BR" dirty="0" smtClean="0"/>
              <a:t>3. Chave seletora de faixa de frequência ou multiplicador: Seleciona a faixa de trabalho. 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Dispositivos de controle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7528" y="1844824"/>
            <a:ext cx="81534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425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Dispositivos de Controle: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  <a:r>
              <a:rPr lang="pt-BR" dirty="0" smtClean="0"/>
              <a:t>4. Controle de frequência fornecida ou DIAL: </a:t>
            </a:r>
            <a:r>
              <a:rPr lang="pt-BR" dirty="0" smtClean="0"/>
              <a:t>É um controle fino acoplado à </a:t>
            </a:r>
            <a:r>
              <a:rPr lang="pt-BR" dirty="0" smtClean="0"/>
              <a:t>chave seletora de faixas de </a:t>
            </a:r>
            <a:r>
              <a:rPr lang="pt-BR" dirty="0" smtClean="0"/>
              <a:t>frequências  </a:t>
            </a:r>
          </a:p>
          <a:p>
            <a:pPr marL="457200" indent="-457200" algn="just"/>
            <a:r>
              <a:rPr lang="pt-BR" dirty="0" smtClean="0"/>
              <a:t> </a:t>
            </a:r>
            <a:r>
              <a:rPr lang="pt-BR" dirty="0" smtClean="0"/>
              <a:t>           (chave 3), que permite ajustar valores das frequências desejadas. O valor lido no DIAL deverá ser multiplicado pela </a:t>
            </a:r>
          </a:p>
          <a:p>
            <a:pPr marL="457200" indent="-457200" algn="just"/>
            <a:r>
              <a:rPr lang="pt-BR" dirty="0" smtClean="0"/>
              <a:t> </a:t>
            </a:r>
            <a:r>
              <a:rPr lang="pt-BR" dirty="0" smtClean="0"/>
              <a:t>            posição da chave 3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Dispositivos de controle 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7608" y="2276872"/>
            <a:ext cx="7704856" cy="3996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Dispositivos de Controle: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  <a:r>
              <a:rPr lang="pt-BR" dirty="0" smtClean="0"/>
              <a:t>5. Controle de nível de saída ou amplitude: Ajusta </a:t>
            </a:r>
            <a:r>
              <a:rPr lang="pt-BR" dirty="0" smtClean="0"/>
              <a:t>o </a:t>
            </a:r>
            <a:r>
              <a:rPr lang="pt-BR" dirty="0" smtClean="0"/>
              <a:t>valor da tensão de </a:t>
            </a:r>
            <a:r>
              <a:rPr lang="pt-BR" dirty="0" smtClean="0"/>
              <a:t>pico a </a:t>
            </a:r>
            <a:r>
              <a:rPr lang="pt-BR" dirty="0" smtClean="0"/>
              <a:t>pico </a:t>
            </a:r>
            <a:r>
              <a:rPr lang="pt-BR" dirty="0" smtClean="0"/>
              <a:t>da tensão de saída (</a:t>
            </a:r>
            <a:r>
              <a:rPr lang="pt-BR" dirty="0" err="1" smtClean="0"/>
              <a:t>Vpp</a:t>
            </a:r>
            <a:r>
              <a:rPr lang="pt-BR" dirty="0" smtClean="0"/>
              <a:t>).</a:t>
            </a:r>
            <a:endParaRPr lang="pt-BR" dirty="0" smtClean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7" name="Imagem 16" descr="Dispositivos de controle 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52" y="1844824"/>
            <a:ext cx="81534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 smtClean="0">
                <a:solidFill>
                  <a:srgbClr val="FF0000"/>
                </a:solidFill>
              </a:rPr>
              <a:t>Exemplos de utilização de Gerador de funções e Osciloscópio</a:t>
            </a:r>
            <a:r>
              <a:rPr lang="pt-BR" sz="2400" b="1" dirty="0" smtClean="0">
                <a:solidFill>
                  <a:srgbClr val="FF0000"/>
                </a:solidFill>
              </a:rPr>
              <a:t>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gerador de funções e osciloscopio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5440" y="1916832"/>
            <a:ext cx="4295800" cy="2416388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8" name="Imagem 17" descr="gerador de funções e osciloscopi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23992" y="2852936"/>
            <a:ext cx="4864540" cy="273630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 smtClean="0">
                <a:solidFill>
                  <a:srgbClr val="FF0000"/>
                </a:solidFill>
              </a:rPr>
              <a:t>Exemplos de utilização de Gerador de funções e Osciloscópio</a:t>
            </a:r>
            <a:r>
              <a:rPr lang="pt-BR" sz="2400" b="1" dirty="0" smtClean="0">
                <a:solidFill>
                  <a:srgbClr val="FF0000"/>
                </a:solidFill>
              </a:rPr>
              <a:t>:</a:t>
            </a:r>
            <a:endParaRPr lang="pt-BR" sz="24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pt-BR" dirty="0" smtClean="0"/>
              <a:t>	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gerador de funções e osciloscopio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9456" y="2132856"/>
            <a:ext cx="4032448" cy="302044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Imagem 13" descr="gerador de funções e osciloscopio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2204864"/>
            <a:ext cx="4251352" cy="259228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ETEC JS LOGO.jpg">
            <a:extLst>
              <a:ext uri="{FF2B5EF4-FFF2-40B4-BE49-F238E27FC236}">
                <a16:creationId xmlns:a16="http://schemas.microsoft.com/office/drawing/2014/main" xmlns="" id="{E0A1F73B-FFF0-4D0A-A10F-CA858BF3667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Gerador de Funções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03548" y="908721"/>
            <a:ext cx="11425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400" b="1" dirty="0">
                <a:solidFill>
                  <a:srgbClr val="FF0000"/>
                </a:solidFill>
              </a:rPr>
              <a:t>Considerações Finais: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dirty="0"/>
              <a:t>       Os </a:t>
            </a:r>
            <a:r>
              <a:rPr lang="pt-BR" dirty="0" smtClean="0"/>
              <a:t>geradores de funções </a:t>
            </a:r>
            <a:r>
              <a:rPr lang="pt-BR" dirty="0"/>
              <a:t>são instrumentos indispensáveis no dia a dia de todo técnico, engenheiro ou </a:t>
            </a:r>
            <a:endParaRPr lang="pt-BR" dirty="0" smtClean="0"/>
          </a:p>
          <a:p>
            <a:pPr lvl="1" algn="just"/>
            <a:r>
              <a:rPr lang="pt-BR" dirty="0" smtClean="0"/>
              <a:t> </a:t>
            </a:r>
            <a:r>
              <a:rPr lang="pt-BR" dirty="0" smtClean="0"/>
              <a:t>        </a:t>
            </a:r>
            <a:r>
              <a:rPr lang="pt-BR" dirty="0" smtClean="0"/>
              <a:t>eletricista </a:t>
            </a:r>
            <a:r>
              <a:rPr lang="pt-BR" dirty="0"/>
              <a:t>e </a:t>
            </a:r>
            <a:r>
              <a:rPr lang="pt-BR" dirty="0" smtClean="0"/>
              <a:t>conhecer </a:t>
            </a:r>
            <a:r>
              <a:rPr lang="pt-BR" dirty="0"/>
              <a:t>bem o instrumento é fundamental.</a:t>
            </a:r>
          </a:p>
          <a:p>
            <a:pPr algn="just"/>
            <a:endParaRPr lang="pt-BR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dirty="0"/>
              <a:t>  Os </a:t>
            </a:r>
            <a:r>
              <a:rPr lang="pt-BR" dirty="0" smtClean="0"/>
              <a:t>geradores de funções normalmente trabalham em conjuntos com os osciloscópios, onde podemos desta </a:t>
            </a:r>
          </a:p>
          <a:p>
            <a:pPr marL="800100" lvl="1" indent="-342900" algn="just"/>
            <a:r>
              <a:rPr lang="pt-BR" dirty="0" smtClean="0"/>
              <a:t> </a:t>
            </a:r>
            <a:r>
              <a:rPr lang="pt-BR" dirty="0" smtClean="0"/>
              <a:t>        </a:t>
            </a:r>
            <a:r>
              <a:rPr lang="pt-BR" dirty="0" smtClean="0"/>
              <a:t>forma realizar uma monitoração completa dos sinais (períodos, frequências e amplitudes).</a:t>
            </a:r>
            <a:endParaRPr lang="pt-BR" dirty="0"/>
          </a:p>
          <a:p>
            <a:pPr lvl="1" algn="just"/>
            <a:endParaRPr lang="pt-BR" dirty="0"/>
          </a:p>
          <a:p>
            <a:pPr lvl="1" algn="just">
              <a:buFont typeface="Arial" pitchFamily="34" charset="0"/>
              <a:buChar char="•"/>
            </a:pPr>
            <a:r>
              <a:rPr lang="pt-BR" dirty="0"/>
              <a:t>      </a:t>
            </a:r>
            <a:r>
              <a:rPr lang="pt-BR" dirty="0" smtClean="0"/>
              <a:t>Os geradores de sinais podem diferir entre si quanto a sua construção, podendo ser analógicos ou digitais, </a:t>
            </a:r>
          </a:p>
          <a:p>
            <a:pPr lvl="1" algn="just"/>
            <a:r>
              <a:rPr lang="pt-BR" dirty="0" smtClean="0"/>
              <a:t> </a:t>
            </a:r>
            <a:r>
              <a:rPr lang="pt-BR" dirty="0" smtClean="0"/>
              <a:t>       </a:t>
            </a:r>
            <a:r>
              <a:rPr lang="pt-BR" dirty="0" smtClean="0"/>
              <a:t>possuindo ou não displays de monitoração, más todos possuem a mesma função de gerar sinais.</a:t>
            </a:r>
            <a:endParaRPr lang="pt-BR" dirty="0"/>
          </a:p>
        </p:txBody>
      </p:sp>
      <p:pic>
        <p:nvPicPr>
          <p:cNvPr id="3" name="Imagem 2" descr="Guaxinim com a boca aberta&#10;&#10;Descrição gerada automaticamente">
            <a:extLst>
              <a:ext uri="{FF2B5EF4-FFF2-40B4-BE49-F238E27FC236}">
                <a16:creationId xmlns:a16="http://schemas.microsoft.com/office/drawing/2014/main" xmlns="" id="{92E100E6-6B7A-4AD8-8AB8-78C3EAF8FD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5920" y="3933056"/>
            <a:ext cx="3240360" cy="239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852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4657</TotalTime>
  <Words>458</Words>
  <Application>Microsoft Office PowerPoint</Application>
  <PresentationFormat>Personalizar</PresentationFormat>
  <Paragraphs>115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Gerador de Funções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LDPC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PRUMADAS ELÉTRICAS</dc:title>
  <dc:creator>Leonardo Dal Picolo Cadurin</dc:creator>
  <cp:lastModifiedBy>Simioni</cp:lastModifiedBy>
  <cp:revision>677</cp:revision>
  <dcterms:created xsi:type="dcterms:W3CDTF">2012-08-09T01:11:47Z</dcterms:created>
  <dcterms:modified xsi:type="dcterms:W3CDTF">2020-06-24T14:18:29Z</dcterms:modified>
</cp:coreProperties>
</file>